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18288000" cy="10287000"/>
  <p:notesSz cx="6858000" cy="9144000"/>
  <p:embeddedFontLst>
    <p:embeddedFont>
      <p:font typeface="ADLaM Display" panose="020F0502020204030204" pitchFamily="2" charset="0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6956" autoAdjust="0"/>
  </p:normalViewPr>
  <p:slideViewPr>
    <p:cSldViewPr>
      <p:cViewPr varScale="1">
        <p:scale>
          <a:sx n="65" d="100"/>
          <a:sy n="65" d="100"/>
        </p:scale>
        <p:origin x="107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19.11.2025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These are three different data types describing one person, and today we're going to learn exactly how these data categories work together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Quantitative data tells us what happened</a:t>
            </a:r>
          </a:p>
          <a:p>
            <a:endParaRPr lang="en-US"/>
          </a:p>
          <a:p>
            <a:r>
              <a:rPr lang="en-US"/>
              <a:t>Qualitative data tells us why it happened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/>
          </a:p>
          <a:p>
            <a:r>
              <a:rPr lang="en-US"/>
              <a:t>1 = both (logs have mixed fields)</a:t>
            </a:r>
          </a:p>
          <a:p>
            <a:r>
              <a:rPr lang="en-US"/>
              <a:t>2 = quantitative</a:t>
            </a:r>
          </a:p>
          <a:p>
            <a:r>
              <a:rPr lang="en-US"/>
              <a:t>3 = qualitative</a:t>
            </a:r>
          </a:p>
          <a:p>
            <a:r>
              <a:rPr lang="en-US"/>
              <a:t>4 = quantitative</a:t>
            </a:r>
          </a:p>
          <a:p>
            <a:r>
              <a:rPr lang="en-US"/>
              <a:t>5 = qualitative</a:t>
            </a:r>
          </a:p>
          <a:p>
            <a:endParaRPr lang="en-US"/>
          </a:p>
          <a:p>
            <a:r>
              <a:rPr lang="en-US"/>
              <a:t>How could qualitative data be transformed into something structured?</a:t>
            </a:r>
          </a:p>
          <a:p>
            <a:endParaRPr lang="en-US"/>
          </a:p>
          <a:p>
            <a:r>
              <a:rPr lang="en-US"/>
              <a:t>Categorise, tag, summarise - prepares them for the next part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Amazon is the ultimate real world example</a:t>
            </a:r>
          </a:p>
          <a:p>
            <a:endParaRPr lang="en-US"/>
          </a:p>
          <a:p>
            <a:r>
              <a:rPr lang="en-US"/>
              <a:t>Lets unpack how they use it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 spreadsheet of gaming hours per week</a:t>
            </a:r>
          </a:p>
          <a:p>
            <a:endParaRPr lang="en-US"/>
          </a:p>
          <a:p>
            <a:r>
              <a:rPr lang="en-US"/>
              <a:t>A table of login attempts</a:t>
            </a:r>
          </a:p>
          <a:p>
            <a:endParaRPr lang="en-US"/>
          </a:p>
          <a:p>
            <a:r>
              <a:rPr lang="en-US"/>
              <a:t>A list of incident categories with labels</a:t>
            </a:r>
          </a:p>
          <a:p>
            <a:endParaRPr lang="en-US"/>
          </a:p>
          <a:p>
            <a:r>
              <a:rPr lang="en-US"/>
              <a:t>A database of ticket records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 long user complaint email</a:t>
            </a:r>
          </a:p>
          <a:p>
            <a:endParaRPr lang="en-US"/>
          </a:p>
          <a:p>
            <a:r>
              <a:rPr lang="en-US"/>
              <a:t>Chat logs</a:t>
            </a:r>
          </a:p>
          <a:p>
            <a:endParaRPr lang="en-US"/>
          </a:p>
          <a:p>
            <a:r>
              <a:rPr lang="en-US"/>
              <a:t>Screenshots from games</a:t>
            </a:r>
          </a:p>
          <a:p>
            <a:endParaRPr lang="en-US"/>
          </a:p>
          <a:p>
            <a:r>
              <a:rPr lang="en-US"/>
              <a:t>Video clips of bugs or glitches</a:t>
            </a:r>
          </a:p>
          <a:p>
            <a:endParaRPr lang="en-US"/>
          </a:p>
          <a:p>
            <a:r>
              <a:rPr lang="en-US"/>
              <a:t>Firewall logs in raw text form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Question: Why is unstructured data harder for computers to handle?</a:t>
            </a:r>
          </a:p>
          <a:p>
            <a:endParaRPr lang="en-US"/>
          </a:p>
          <a:p>
            <a:r>
              <a:rPr lang="en-US"/>
              <a:t>-Can't be easily searched</a:t>
            </a:r>
          </a:p>
          <a:p>
            <a:r>
              <a:rPr lang="en-US"/>
              <a:t>-Not consistent</a:t>
            </a:r>
          </a:p>
          <a:p>
            <a:r>
              <a:rPr lang="en-US"/>
              <a:t>-Needs intepretation</a:t>
            </a:r>
          </a:p>
          <a:p>
            <a:r>
              <a:rPr lang="en-US"/>
              <a:t>-May contain irrelevant details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Structured</a:t>
            </a:r>
          </a:p>
          <a:p>
            <a:r>
              <a:rPr lang="en-US"/>
              <a:t>Unstructured</a:t>
            </a:r>
          </a:p>
          <a:p>
            <a:r>
              <a:rPr lang="en-US"/>
              <a:t>Unstructured</a:t>
            </a:r>
          </a:p>
          <a:p>
            <a:r>
              <a:rPr lang="en-US"/>
              <a:t>Structured</a:t>
            </a:r>
          </a:p>
          <a:p>
            <a:r>
              <a:rPr lang="en-US"/>
              <a:t>Unstructured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Structured</a:t>
            </a:r>
          </a:p>
          <a:p>
            <a:r>
              <a:rPr lang="en-US"/>
              <a:t>Unstructured</a:t>
            </a:r>
          </a:p>
          <a:p>
            <a:r>
              <a:rPr lang="en-US"/>
              <a:t>Unstructured</a:t>
            </a:r>
          </a:p>
          <a:p>
            <a:r>
              <a:rPr lang="en-US"/>
              <a:t>Structured</a:t>
            </a:r>
          </a:p>
          <a:p>
            <a:r>
              <a:rPr lang="en-US"/>
              <a:t>Unstructured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I.e. Hours per week spent gaming, battery percentage at the end of use</a:t>
            </a:r>
          </a:p>
          <a:p>
            <a:endParaRPr lang="en-US"/>
          </a:p>
          <a:p>
            <a:r>
              <a:rPr lang="en-US"/>
              <a:t>it could be </a:t>
            </a:r>
          </a:p>
          <a:p>
            <a:endParaRPr lang="en-US"/>
          </a:p>
          <a:p>
            <a:r>
              <a:rPr lang="en-US"/>
              <a:t>CPU Temperature</a:t>
            </a:r>
          </a:p>
          <a:p>
            <a:r>
              <a:rPr lang="en-US"/>
              <a:t>Network throughput</a:t>
            </a:r>
          </a:p>
          <a:p>
            <a:r>
              <a:rPr lang="en-US"/>
              <a:t>Memory usage</a:t>
            </a:r>
          </a:p>
          <a:p>
            <a:r>
              <a:rPr lang="en-US"/>
              <a:t>Bandwidth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i.e. rate your internet connection 1-5, number of platforms you use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Real examples</a:t>
            </a:r>
          </a:p>
          <a:p>
            <a:r>
              <a:rPr lang="en-US"/>
              <a:t>-Number of failed login attempts</a:t>
            </a:r>
          </a:p>
          <a:p>
            <a:r>
              <a:rPr lang="en-US"/>
              <a:t>-Number of tickets closed</a:t>
            </a:r>
          </a:p>
          <a:p>
            <a:r>
              <a:rPr lang="en-US"/>
              <a:t>-Number of errors logged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i.e. game genre, device type, main activity</a:t>
            </a:r>
          </a:p>
          <a:p>
            <a:endParaRPr lang="en-US"/>
          </a:p>
          <a:p>
            <a:r>
              <a:rPr lang="en-US"/>
              <a:t>Real examples:</a:t>
            </a:r>
          </a:p>
          <a:p>
            <a:r>
              <a:rPr lang="en-US"/>
              <a:t>Incident ticket severity - Low/Medium/High</a:t>
            </a:r>
          </a:p>
          <a:p>
            <a:endParaRPr lang="en-US"/>
          </a:p>
          <a:p>
            <a:r>
              <a:rPr lang="en-US"/>
              <a:t>Ticket Type: Hardware/software/network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1 - continuous</a:t>
            </a:r>
          </a:p>
          <a:p>
            <a:r>
              <a:rPr lang="en-US"/>
              <a:t>2 - discrete</a:t>
            </a:r>
          </a:p>
          <a:p>
            <a:r>
              <a:rPr lang="en-US"/>
              <a:t>3 - categorical</a:t>
            </a:r>
          </a:p>
          <a:p>
            <a:r>
              <a:rPr lang="en-US"/>
              <a:t>4- continuous</a:t>
            </a:r>
          </a:p>
          <a:p>
            <a:r>
              <a:rPr lang="en-US"/>
              <a:t>5 - discrete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1 - continuous</a:t>
            </a:r>
          </a:p>
          <a:p>
            <a:r>
              <a:rPr lang="en-US"/>
              <a:t>2 - discrete</a:t>
            </a:r>
          </a:p>
          <a:p>
            <a:r>
              <a:rPr lang="en-US"/>
              <a:t>3 - categorical</a:t>
            </a:r>
          </a:p>
          <a:p>
            <a:r>
              <a:rPr lang="en-US"/>
              <a:t>4- continuous</a:t>
            </a:r>
          </a:p>
          <a:p>
            <a:r>
              <a:rPr lang="en-US"/>
              <a:t>5 - discrete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Knowing the difference matters because the type of data affects what we can do with it - how we store it, how we process it and how we use it to make decisions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1 - continuous</a:t>
            </a:r>
          </a:p>
          <a:p>
            <a:r>
              <a:rPr lang="en-US"/>
              <a:t>2 - discrete</a:t>
            </a:r>
          </a:p>
          <a:p>
            <a:r>
              <a:rPr lang="en-US"/>
              <a:t>3 - categorical</a:t>
            </a:r>
          </a:p>
          <a:p>
            <a:r>
              <a:rPr lang="en-US"/>
              <a:t>4- continuous</a:t>
            </a:r>
          </a:p>
          <a:p>
            <a:r>
              <a:rPr lang="en-US"/>
              <a:t>5 - discrete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Examples</a:t>
            </a:r>
          </a:p>
          <a:p>
            <a:r>
              <a:rPr lang="en-US"/>
              <a:t>-Network issue</a:t>
            </a:r>
          </a:p>
          <a:p>
            <a:r>
              <a:rPr lang="en-US"/>
              <a:t>-Hardware issue</a:t>
            </a:r>
          </a:p>
          <a:p>
            <a:r>
              <a:rPr lang="en-US"/>
              <a:t>-Application issue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Categorising</a:t>
            </a:r>
          </a:p>
          <a:p>
            <a:r>
              <a:rPr lang="en-US"/>
              <a:t>Tagging</a:t>
            </a:r>
          </a:p>
          <a:p>
            <a:r>
              <a:rPr lang="en-US"/>
              <a:t>Summarising</a:t>
            </a:r>
          </a:p>
          <a:p>
            <a:r>
              <a:rPr lang="en-US"/>
              <a:t>Extracting key words</a:t>
            </a:r>
          </a:p>
          <a:p>
            <a:r>
              <a:rPr lang="en-US"/>
              <a:t>Converting text to numbers</a:t>
            </a:r>
          </a:p>
          <a:p>
            <a:r>
              <a:rPr lang="en-US"/>
              <a:t>Removing irrelevant information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Continuous data (like CPU temperature) is suitable for spotting anomalies.</a:t>
            </a:r>
          </a:p>
          <a:p>
            <a:endParaRPr lang="en-US" dirty="0"/>
          </a:p>
          <a:p>
            <a:r>
              <a:rPr lang="en-US" dirty="0"/>
              <a:t>Categorical data (like incident type) is suitable for trend analysis.</a:t>
            </a:r>
          </a:p>
          <a:p>
            <a:endParaRPr lang="en-US" dirty="0"/>
          </a:p>
          <a:p>
            <a:r>
              <a:rPr lang="en-US" dirty="0"/>
              <a:t>Qualitative data (like user descriptions) is suitable for context and root cause analysis.</a:t>
            </a:r>
          </a:p>
          <a:p>
            <a:endParaRPr lang="en-US" dirty="0"/>
          </a:p>
          <a:p>
            <a:r>
              <a:rPr lang="en-US" dirty="0"/>
              <a:t>Structured data is suitable for automation and dashboards.</a:t>
            </a:r>
          </a:p>
          <a:p>
            <a:endParaRPr lang="en-US" dirty="0"/>
          </a:p>
          <a:p>
            <a:r>
              <a:rPr lang="en-US" dirty="0"/>
              <a:t>Unstructured data is suitable for human judgement but harder for computers to </a:t>
            </a:r>
            <a:r>
              <a:rPr lang="en-US" dirty="0" err="1"/>
              <a:t>analyse</a:t>
            </a:r>
            <a:endParaRPr lang="en-US" dirty="0"/>
          </a:p>
          <a:p>
            <a:endParaRPr lang="en-US" dirty="0"/>
          </a:p>
          <a:p>
            <a:r>
              <a:rPr lang="en-US" dirty="0"/>
              <a:t>Hours per week → suitable for graphs or averages</a:t>
            </a:r>
          </a:p>
          <a:p>
            <a:endParaRPr lang="en-US" dirty="0"/>
          </a:p>
          <a:p>
            <a:r>
              <a:rPr lang="en-US" dirty="0"/>
              <a:t>Device type → suitable for identifying patterns in usage</a:t>
            </a:r>
          </a:p>
          <a:p>
            <a:endParaRPr lang="en-US" dirty="0"/>
          </a:p>
          <a:p>
            <a:r>
              <a:rPr lang="en-US" dirty="0"/>
              <a:t>Frustrations → suitable for understanding why problems happen</a:t>
            </a:r>
          </a:p>
          <a:p>
            <a:endParaRPr lang="en-US" dirty="0"/>
          </a:p>
          <a:p>
            <a:r>
              <a:rPr lang="en-US" dirty="0"/>
              <a:t>Coded themes → suitable for comparison once structured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1. Structured</a:t>
            </a:r>
          </a:p>
          <a:p>
            <a:r>
              <a:rPr lang="en-US" dirty="0"/>
              <a:t>2. Unstructured</a:t>
            </a:r>
          </a:p>
          <a:p>
            <a:r>
              <a:rPr lang="en-US" dirty="0"/>
              <a:t>3. Structured</a:t>
            </a:r>
          </a:p>
          <a:p>
            <a:r>
              <a:rPr lang="en-US" dirty="0"/>
              <a:t>4. Structured</a:t>
            </a:r>
          </a:p>
          <a:p>
            <a:r>
              <a:rPr lang="en-US" dirty="0"/>
              <a:t>5. Unstructured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When might poor data categorisation cause problems?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When might poor data categorisation cause problems?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If you can put it on a graph or calculate averages, it's probably quantitative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Qualitative data helps us to understand the human element - what happened, why it happened and how people interacted with the system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Both types are important</a:t>
            </a:r>
          </a:p>
          <a:p>
            <a:endParaRPr lang="en-US"/>
          </a:p>
          <a:p>
            <a:r>
              <a:rPr lang="en-US"/>
              <a:t>Quantitative data tells you what is happening</a:t>
            </a:r>
          </a:p>
          <a:p>
            <a:endParaRPr lang="en-US"/>
          </a:p>
          <a:p>
            <a:r>
              <a:rPr lang="en-US"/>
              <a:t>Qualitative data often helps you to understand why it's happening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CPU reached 99%</a:t>
            </a:r>
          </a:p>
          <a:p>
            <a:r>
              <a:rPr lang="en-US"/>
              <a:t>User says the system is slow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svg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3632183" y="6172200"/>
            <a:ext cx="2381440" cy="4114800"/>
          </a:xfrm>
          <a:custGeom>
            <a:avLst/>
            <a:gdLst/>
            <a:ahLst/>
            <a:cxnLst/>
            <a:rect l="l" t="t" r="r" b="b"/>
            <a:pathLst>
              <a:path w="2381440" h="4114800">
                <a:moveTo>
                  <a:pt x="0" y="0"/>
                </a:moveTo>
                <a:lnTo>
                  <a:pt x="2381441" y="0"/>
                </a:lnTo>
                <a:lnTo>
                  <a:pt x="238144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740551" y="933450"/>
            <a:ext cx="2806898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16 hours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013624" y="1923132"/>
            <a:ext cx="6260753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Console/Phone/PC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61058" y="2913732"/>
            <a:ext cx="15165884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My game keeps freezing at random moments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04800" y="4898107"/>
            <a:ext cx="17983200" cy="189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do these 3 bits of information tell you about the person?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3197" y="3706158"/>
            <a:ext cx="5846963" cy="4114800"/>
          </a:xfrm>
          <a:custGeom>
            <a:avLst/>
            <a:gdLst/>
            <a:ahLst/>
            <a:cxnLst/>
            <a:rect l="l" t="t" r="r" b="b"/>
            <a:pathLst>
              <a:path w="5846963" h="4114800">
                <a:moveTo>
                  <a:pt x="0" y="0"/>
                </a:moveTo>
                <a:lnTo>
                  <a:pt x="5846963" y="0"/>
                </a:lnTo>
                <a:lnTo>
                  <a:pt x="584696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91507" y="177188"/>
            <a:ext cx="17275771" cy="170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Quantitative Data Examples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20160" y="2688161"/>
            <a:ext cx="6458248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Number of failed logins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27180" y="3620433"/>
            <a:ext cx="484420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CPU Temperature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77994" y="4553883"/>
            <a:ext cx="570279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Network throughput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29227" y="5487332"/>
            <a:ext cx="740033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Number of tickets resolved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99249" y="6420782"/>
            <a:ext cx="6500068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Incident response times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325873" y="6362700"/>
            <a:ext cx="5012356" cy="3846983"/>
          </a:xfrm>
          <a:custGeom>
            <a:avLst/>
            <a:gdLst/>
            <a:ahLst/>
            <a:cxnLst/>
            <a:rect l="l" t="t" r="r" b="b"/>
            <a:pathLst>
              <a:path w="5012356" h="3846983">
                <a:moveTo>
                  <a:pt x="0" y="0"/>
                </a:moveTo>
                <a:lnTo>
                  <a:pt x="5012356" y="0"/>
                </a:lnTo>
                <a:lnTo>
                  <a:pt x="5012356" y="3846983"/>
                </a:lnTo>
                <a:lnTo>
                  <a:pt x="0" y="3846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990803" y="177188"/>
            <a:ext cx="10277177" cy="170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Qualitative Data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67" y="2220238"/>
            <a:ext cx="18277433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Qualitative data is descriptive, it captures qualities, opinions, behaviours or context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4371975"/>
            <a:ext cx="17664102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It isn’t naturally numerical and usually cant be calculated or graphed without extra work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3804467" y="7192307"/>
            <a:ext cx="4483533" cy="2989022"/>
          </a:xfrm>
          <a:custGeom>
            <a:avLst/>
            <a:gdLst/>
            <a:ahLst/>
            <a:cxnLst/>
            <a:rect l="l" t="t" r="r" b="b"/>
            <a:pathLst>
              <a:path w="4483533" h="2989022">
                <a:moveTo>
                  <a:pt x="0" y="0"/>
                </a:moveTo>
                <a:lnTo>
                  <a:pt x="4483533" y="0"/>
                </a:lnTo>
                <a:lnTo>
                  <a:pt x="4483533" y="2989022"/>
                </a:lnTo>
                <a:lnTo>
                  <a:pt x="0" y="29890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950468" y="177188"/>
            <a:ext cx="16357848" cy="170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Qualitative Data Examples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415260" y="2688161"/>
            <a:ext cx="746804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Customer complaint emails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84627" y="3620433"/>
            <a:ext cx="71293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Chat logs from a helpdesk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28955" y="4553883"/>
            <a:ext cx="7000875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Free-text fields in a ticket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44582" y="5487332"/>
            <a:ext cx="6969621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Audio from a support call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51349" y="6420782"/>
            <a:ext cx="10995868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Screenshots in a security incident report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B2FD7-C92C-691A-7721-29B588BFC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1688" y="1409701"/>
            <a:ext cx="11702111" cy="76893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4850407" y="6849407"/>
            <a:ext cx="3437593" cy="3437593"/>
          </a:xfrm>
          <a:custGeom>
            <a:avLst/>
            <a:gdLst/>
            <a:ahLst/>
            <a:cxnLst/>
            <a:rect l="l" t="t" r="r" b="b"/>
            <a:pathLst>
              <a:path w="3437593" h="3437593">
                <a:moveTo>
                  <a:pt x="0" y="0"/>
                </a:moveTo>
                <a:lnTo>
                  <a:pt x="3437593" y="0"/>
                </a:lnTo>
                <a:lnTo>
                  <a:pt x="3437593" y="3437593"/>
                </a:lnTo>
                <a:lnTo>
                  <a:pt x="0" y="34375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362200" y="177188"/>
            <a:ext cx="13292859" cy="1708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Why </a:t>
            </a:r>
            <a:r>
              <a:rPr lang="en-US" sz="9999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categorise</a:t>
            </a: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 data?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47393" y="2225453"/>
            <a:ext cx="14363998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We </a:t>
            </a:r>
            <a:r>
              <a:rPr lang="en-US" sz="4500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categorise</a:t>
            </a:r>
            <a:r>
              <a:rPr lang="en-US" sz="45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 data because the type of data affects: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984206" y="3620433"/>
            <a:ext cx="433015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we store 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79619" y="4553883"/>
            <a:ext cx="469954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we search 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0866" y="5487332"/>
            <a:ext cx="499705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we analyse 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48137" y="6420782"/>
            <a:ext cx="1120229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quickly we can respond to incidents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416665" y="5732817"/>
            <a:ext cx="5425455" cy="4299673"/>
          </a:xfrm>
          <a:custGeom>
            <a:avLst/>
            <a:gdLst/>
            <a:ahLst/>
            <a:cxnLst/>
            <a:rect l="l" t="t" r="r" b="b"/>
            <a:pathLst>
              <a:path w="5425455" h="4299673">
                <a:moveTo>
                  <a:pt x="0" y="0"/>
                </a:moveTo>
                <a:lnTo>
                  <a:pt x="5425455" y="0"/>
                </a:lnTo>
                <a:lnTo>
                  <a:pt x="5425455" y="4299673"/>
                </a:lnTo>
                <a:lnTo>
                  <a:pt x="0" y="42996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58713" y="832297"/>
            <a:ext cx="18258784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spike in failed logs + a user saying I got a password reset I didn’t </a:t>
            </a:r>
            <a:r>
              <a:rPr lang="en-US" sz="4500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recognise</a:t>
            </a:r>
            <a:endParaRPr lang="en-US" sz="4500" dirty="0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10780" y="3671546"/>
            <a:ext cx="1683722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Together this could signal an attempted account compromise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3862573" y="6172200"/>
            <a:ext cx="4161618" cy="4114800"/>
          </a:xfrm>
          <a:custGeom>
            <a:avLst/>
            <a:gdLst/>
            <a:ahLst/>
            <a:cxnLst/>
            <a:rect l="l" t="t" r="r" b="b"/>
            <a:pathLst>
              <a:path w="4161618" h="4114800">
                <a:moveTo>
                  <a:pt x="0" y="0"/>
                </a:moveTo>
                <a:lnTo>
                  <a:pt x="4161618" y="0"/>
                </a:lnTo>
                <a:lnTo>
                  <a:pt x="41616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85800" y="177188"/>
            <a:ext cx="16633306" cy="1708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Quantitative or Qualitative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20000" y="2225453"/>
            <a:ext cx="2826819" cy="771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Error logs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96211" y="3339877"/>
            <a:ext cx="94663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Server room temperature readings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73948" y="4371975"/>
            <a:ext cx="774010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Ticket notes written by staff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4884" y="5400675"/>
            <a:ext cx="712901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Number of open incidents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05104" y="6429375"/>
            <a:ext cx="884857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Screenshot of a suspicious email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165233" y="3953870"/>
            <a:ext cx="5427566" cy="1573994"/>
          </a:xfrm>
          <a:custGeom>
            <a:avLst/>
            <a:gdLst/>
            <a:ahLst/>
            <a:cxnLst/>
            <a:rect l="l" t="t" r="r" b="b"/>
            <a:pathLst>
              <a:path w="5427566" h="1573994">
                <a:moveTo>
                  <a:pt x="0" y="0"/>
                </a:moveTo>
                <a:lnTo>
                  <a:pt x="5427565" y="0"/>
                </a:lnTo>
                <a:lnTo>
                  <a:pt x="5427565" y="1573994"/>
                </a:lnTo>
                <a:lnTo>
                  <a:pt x="0" y="1573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99609"/>
            <a:ext cx="18288000" cy="3416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We’ve explored quantitative and qualitative data, now we’re going to link these ideas to structured and unstructured data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9392" y="5841997"/>
            <a:ext cx="17788608" cy="3416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Understanding these is essential in IT because it affects how fast we can search data, process it and respond to issues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854023" y="3086100"/>
            <a:ext cx="6579954" cy="5272188"/>
          </a:xfrm>
          <a:custGeom>
            <a:avLst/>
            <a:gdLst/>
            <a:ahLst/>
            <a:cxnLst/>
            <a:rect l="l" t="t" r="r" b="b"/>
            <a:pathLst>
              <a:path w="6579954" h="5272188">
                <a:moveTo>
                  <a:pt x="0" y="0"/>
                </a:moveTo>
                <a:lnTo>
                  <a:pt x="6579954" y="0"/>
                </a:lnTo>
                <a:lnTo>
                  <a:pt x="6579954" y="5272188"/>
                </a:lnTo>
                <a:lnTo>
                  <a:pt x="0" y="52721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80678" y="71034"/>
            <a:ext cx="16726644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Unstructured vs Structured Data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147464" y="3283281"/>
            <a:ext cx="4778120" cy="5460709"/>
          </a:xfrm>
          <a:custGeom>
            <a:avLst/>
            <a:gdLst/>
            <a:ahLst/>
            <a:cxnLst/>
            <a:rect l="l" t="t" r="r" b="b"/>
            <a:pathLst>
              <a:path w="4778120" h="5460709">
                <a:moveTo>
                  <a:pt x="0" y="0"/>
                </a:moveTo>
                <a:lnTo>
                  <a:pt x="4778120" y="0"/>
                </a:lnTo>
                <a:lnTo>
                  <a:pt x="4778120" y="5460709"/>
                </a:lnTo>
                <a:lnTo>
                  <a:pt x="0" y="5460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99609"/>
            <a:ext cx="18288000" cy="2422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do you think structured might mean?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780231" y="4217316"/>
            <a:ext cx="7253209" cy="5275061"/>
          </a:xfrm>
          <a:custGeom>
            <a:avLst/>
            <a:gdLst/>
            <a:ahLst/>
            <a:cxnLst/>
            <a:rect l="l" t="t" r="r" b="b"/>
            <a:pathLst>
              <a:path w="7253209" h="5275061">
                <a:moveTo>
                  <a:pt x="0" y="0"/>
                </a:moveTo>
                <a:lnTo>
                  <a:pt x="7253209" y="0"/>
                </a:lnTo>
                <a:lnTo>
                  <a:pt x="7253209" y="5275062"/>
                </a:lnTo>
                <a:lnTo>
                  <a:pt x="0" y="527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7656" y="-326350"/>
            <a:ext cx="9738360" cy="436450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3936057" y="99609"/>
            <a:ext cx="10415885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structured data?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879322"/>
            <a:ext cx="18288000" cy="28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Structured data is organised in a clear, defined and consistent format. It usually fits into rows, columns, tables, data based or spreadhseets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9392" y="5619133"/>
            <a:ext cx="17788608" cy="28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Because it is predictable, computers can process it very easily - searching, sorting, filtering and analysing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178289" y="5917690"/>
            <a:ext cx="5151549" cy="4114800"/>
          </a:xfrm>
          <a:custGeom>
            <a:avLst/>
            <a:gdLst/>
            <a:ahLst/>
            <a:cxnLst/>
            <a:rect l="l" t="t" r="r" b="b"/>
            <a:pathLst>
              <a:path w="5151549" h="4114800">
                <a:moveTo>
                  <a:pt x="0" y="0"/>
                </a:moveTo>
                <a:lnTo>
                  <a:pt x="5151550" y="0"/>
                </a:lnTo>
                <a:lnTo>
                  <a:pt x="51515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388891" y="99609"/>
            <a:ext cx="11510218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unstructured data?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39429" y="1879322"/>
            <a:ext cx="14809143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Unstructured data has no predefined format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9392" y="3942408"/>
            <a:ext cx="17788608" cy="1898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It’s often text, audio, images, videos, logs, screenshots and anything that isn’t neatly organised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400800" y="99609"/>
            <a:ext cx="5296644" cy="11842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Comparison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B26043-6ECE-5B0F-4E9B-8441D47B0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1339985"/>
            <a:ext cx="10363200" cy="760703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117110" y="99609"/>
            <a:ext cx="4053780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Scenarios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47427"/>
            <a:ext cx="18288000" cy="1898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table showing the number of players online every hour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982311" y="8232814"/>
            <a:ext cx="11621493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screenshot of an application bug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26891" y="5063756"/>
            <a:ext cx="13034218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log file with mixed text and numbers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1639" y="6528387"/>
            <a:ext cx="16824722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dropdown list of devices: PC, console and phone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603254"/>
            <a:ext cx="16981884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 paragraph describing lag during an online match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380759" y="99609"/>
            <a:ext cx="3526482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Activity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915412"/>
            <a:ext cx="18288000" cy="481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You’re going to use your own gaming and tech use experience to create a survey. If you game your answers can focus on that, but if you don’t, use your main digital activity instead i.e. youtube, tiktok, streaming, digital art etc.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380759" y="99609"/>
            <a:ext cx="3526482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Activity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45568" y="1447489"/>
            <a:ext cx="14353431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Open Microsoft Forms - Select ‘New Form’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113559" y="2536516"/>
            <a:ext cx="12217450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Call it ‘Gaming and Tech Use Survey’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7431" y="3583449"/>
            <a:ext cx="15969704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 must use the two required questions below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696" y="4729303"/>
            <a:ext cx="18131433" cy="1384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many hours a week do you spend on gaming OR your main tech activity?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7800" y="6406721"/>
            <a:ext cx="15268203" cy="6794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Describe one frustration you might have during that activity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75324" y="7621141"/>
            <a:ext cx="953735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Then choose 2-3 of your own questions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380759" y="6097868"/>
            <a:ext cx="3280241" cy="3665073"/>
          </a:xfrm>
          <a:custGeom>
            <a:avLst/>
            <a:gdLst/>
            <a:ahLst/>
            <a:cxnLst/>
            <a:rect l="l" t="t" r="r" b="b"/>
            <a:pathLst>
              <a:path w="3280241" h="3665073">
                <a:moveTo>
                  <a:pt x="0" y="0"/>
                </a:moveTo>
                <a:lnTo>
                  <a:pt x="3280241" y="0"/>
                </a:lnTo>
                <a:lnTo>
                  <a:pt x="3280241" y="3665074"/>
                </a:lnTo>
                <a:lnTo>
                  <a:pt x="0" y="36650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7380759" y="99609"/>
            <a:ext cx="3526482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Activity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567" y="1447489"/>
            <a:ext cx="18131433" cy="1898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Share your survey link in the thread within teams (share - copy link)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67533" y="4403864"/>
            <a:ext cx="12752933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Complete 3-5 surveys from the threat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380759" y="99609"/>
            <a:ext cx="3526482" cy="118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Activity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6567" y="1466539"/>
            <a:ext cx="18131433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Now go to your survey’s response’s tab, you’re going to create a short summary of the people who responded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86001" y="3340015"/>
            <a:ext cx="13314982" cy="721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One quantitative finding - i.e. average hours was...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" y="4432441"/>
            <a:ext cx="17997636" cy="721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One categorical pattern i.e. </a:t>
            </a:r>
            <a:r>
              <a:rPr lang="en-US" sz="4199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youtube</a:t>
            </a:r>
            <a:r>
              <a:rPr lang="en-US" sz="4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 was the most common platform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" y="5761179"/>
            <a:ext cx="15528868" cy="721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One qualitative theme i.e. people described low battery life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7089918"/>
            <a:ext cx="17734941" cy="1464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One comment on the structure of your form and data you’ve received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276512" y="4410235"/>
            <a:ext cx="5205668" cy="4873807"/>
          </a:xfrm>
          <a:custGeom>
            <a:avLst/>
            <a:gdLst/>
            <a:ahLst/>
            <a:cxnLst/>
            <a:rect l="l" t="t" r="r" b="b"/>
            <a:pathLst>
              <a:path w="5205668" h="4873807">
                <a:moveTo>
                  <a:pt x="0" y="0"/>
                </a:moveTo>
                <a:lnTo>
                  <a:pt x="5205668" y="0"/>
                </a:lnTo>
                <a:lnTo>
                  <a:pt x="5205668" y="4873807"/>
                </a:lnTo>
                <a:lnTo>
                  <a:pt x="0" y="4873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49696" y="636135"/>
            <a:ext cx="17758692" cy="3189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You’ve just worked with continuous, discrete and categorical data in your surveys. Let’s quickly break down what each one means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086600" y="539808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636135"/>
            <a:ext cx="18258084" cy="4265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Look back at your data picture - how your respondents answered will show you the relationships between data categories, structure and how easy the data is to tranform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8290" y="788894"/>
            <a:ext cx="8148914" cy="8469406"/>
          </a:xfrm>
          <a:custGeom>
            <a:avLst/>
            <a:gdLst/>
            <a:ahLst/>
            <a:cxnLst/>
            <a:rect l="l" t="t" r="r" b="b"/>
            <a:pathLst>
              <a:path w="8148914" h="8469406">
                <a:moveTo>
                  <a:pt x="0" y="0"/>
                </a:moveTo>
                <a:lnTo>
                  <a:pt x="8148914" y="0"/>
                </a:lnTo>
                <a:lnTo>
                  <a:pt x="8148914" y="8469406"/>
                </a:lnTo>
                <a:lnTo>
                  <a:pt x="0" y="8469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783" b="-301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9144000" y="788894"/>
            <a:ext cx="8972555" cy="7725687"/>
          </a:xfrm>
          <a:custGeom>
            <a:avLst/>
            <a:gdLst/>
            <a:ahLst/>
            <a:cxnLst/>
            <a:rect l="l" t="t" r="r" b="b"/>
            <a:pathLst>
              <a:path w="8972555" h="7725687">
                <a:moveTo>
                  <a:pt x="0" y="0"/>
                </a:moveTo>
                <a:lnTo>
                  <a:pt x="8972555" y="0"/>
                </a:lnTo>
                <a:lnTo>
                  <a:pt x="8972555" y="7725687"/>
                </a:lnTo>
                <a:lnTo>
                  <a:pt x="0" y="7725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2274827" y="3606052"/>
            <a:ext cx="4484994" cy="5749992"/>
          </a:xfrm>
          <a:custGeom>
            <a:avLst/>
            <a:gdLst/>
            <a:ahLst/>
            <a:cxnLst/>
            <a:rect l="l" t="t" r="r" b="b"/>
            <a:pathLst>
              <a:path w="4484994" h="5749992">
                <a:moveTo>
                  <a:pt x="0" y="0"/>
                </a:moveTo>
                <a:lnTo>
                  <a:pt x="4484994" y="0"/>
                </a:lnTo>
                <a:lnTo>
                  <a:pt x="4484994" y="5749992"/>
                </a:lnTo>
                <a:lnTo>
                  <a:pt x="0" y="57499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636135"/>
            <a:ext cx="18258084" cy="2112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Now we’re going to break down ways quantitative data can be represented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75406" y="4505952"/>
            <a:ext cx="3538835" cy="1036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Discrete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901503" y="3427935"/>
            <a:ext cx="4484994" cy="1036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Continuous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29400" y="5742146"/>
            <a:ext cx="4830848" cy="1036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92"/>
              </a:lnSpc>
              <a:spcBef>
                <a:spcPct val="0"/>
              </a:spcBef>
            </a:pPr>
            <a:r>
              <a:rPr lang="en-US" sz="6066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Categorical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343400" y="51984"/>
            <a:ext cx="9408393" cy="156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9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Continuous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47092"/>
            <a:ext cx="18288000" cy="6452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88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Continuous data can take any value within a range, it doesn’t have to be a whole number. It’s anything between two points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5029200" y="51984"/>
            <a:ext cx="7955682" cy="156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9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Discrete 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47092"/>
            <a:ext cx="18288000" cy="6452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88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Discrete is countable and usually comes as whole numbers. You can’t have 2.2 error messages for example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114800" y="51984"/>
            <a:ext cx="9596215" cy="156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9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Categorical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831334"/>
            <a:ext cx="18288000" cy="6452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8000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Categorical data groups things into categories. There’s no numerical meaning, even the categories have numbers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5306805" y="7338609"/>
            <a:ext cx="2691304" cy="2810762"/>
          </a:xfrm>
          <a:custGeom>
            <a:avLst/>
            <a:gdLst/>
            <a:ahLst/>
            <a:cxnLst/>
            <a:rect l="l" t="t" r="r" b="b"/>
            <a:pathLst>
              <a:path w="2691304" h="2810762">
                <a:moveTo>
                  <a:pt x="0" y="0"/>
                </a:moveTo>
                <a:lnTo>
                  <a:pt x="2691305" y="0"/>
                </a:lnTo>
                <a:lnTo>
                  <a:pt x="2691305" y="2810762"/>
                </a:lnTo>
                <a:lnTo>
                  <a:pt x="0" y="28107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438401" y="908932"/>
            <a:ext cx="13123520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Hours spent per week gaming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4323" y="2407535"/>
            <a:ext cx="15788135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Rate your device’s performance 1-5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9697" y="3715637"/>
            <a:ext cx="17274596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Main activity: TikTok, </a:t>
            </a:r>
            <a:r>
              <a:rPr lang="en-US" sz="6999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Youtube</a:t>
            </a: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, Gaming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26697" y="5019675"/>
            <a:ext cx="12208222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Temperature of your device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36755" y="6515100"/>
            <a:ext cx="12515106" cy="118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Number of crashes this week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0" y="3959223"/>
            <a:ext cx="18288000" cy="2422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This mix of data is what makes analysis powerful</a:t>
            </a:r>
          </a:p>
        </p:txBody>
      </p:sp>
      <p:sp>
        <p:nvSpPr>
          <p:cNvPr id="4" name="Freeform 4"/>
          <p:cNvSpPr/>
          <p:nvPr/>
        </p:nvSpPr>
        <p:spPr>
          <a:xfrm>
            <a:off x="13540487" y="5917690"/>
            <a:ext cx="2515172" cy="4114800"/>
          </a:xfrm>
          <a:custGeom>
            <a:avLst/>
            <a:gdLst/>
            <a:ahLst/>
            <a:cxnLst/>
            <a:rect l="l" t="t" r="r" b="b"/>
            <a:pathLst>
              <a:path w="2515172" h="4114800">
                <a:moveTo>
                  <a:pt x="0" y="0"/>
                </a:moveTo>
                <a:lnTo>
                  <a:pt x="2515171" y="0"/>
                </a:lnTo>
                <a:lnTo>
                  <a:pt x="25151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3810000" y="534359"/>
            <a:ext cx="10355650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Look back at your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95400" y="2096918"/>
            <a:ext cx="15025465" cy="1184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 should have examples of all 3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770229" y="3350505"/>
            <a:ext cx="3473976" cy="3148291"/>
          </a:xfrm>
          <a:custGeom>
            <a:avLst/>
            <a:gdLst/>
            <a:ahLst/>
            <a:cxnLst/>
            <a:rect l="l" t="t" r="r" b="b"/>
            <a:pathLst>
              <a:path w="3473976" h="3148291">
                <a:moveTo>
                  <a:pt x="0" y="0"/>
                </a:moveTo>
                <a:lnTo>
                  <a:pt x="3473976" y="0"/>
                </a:lnTo>
                <a:lnTo>
                  <a:pt x="3473976" y="3148291"/>
                </a:lnTo>
                <a:lnTo>
                  <a:pt x="0" y="31482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20953" y="156802"/>
            <a:ext cx="17967047" cy="2934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You’ve collected real data and broken it into quantitative, qualitative, unstructured, continuous, discrete and categorical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0477" y="6800253"/>
            <a:ext cx="17967047" cy="194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Now we’re going to look at how all these pieces fit together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2972063" y="156802"/>
            <a:ext cx="12664827" cy="953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Data categories affect data structure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0953" y="1794987"/>
            <a:ext cx="17967047" cy="166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Quantitative data, like hours, per week, ratings, counts, is usually structured. It fits nicely into tables, spreadsheets etc.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4437199"/>
            <a:ext cx="18288000" cy="166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Qualitative data is usually unstructured; it’s messy, open ended and full of natural language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6791780"/>
            <a:ext cx="18288000" cy="166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But.....we can convert qualitative data into structured form by coding it into categories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082043" y="5818348"/>
            <a:ext cx="4123914" cy="4114800"/>
          </a:xfrm>
          <a:custGeom>
            <a:avLst/>
            <a:gdLst/>
            <a:ahLst/>
            <a:cxnLst/>
            <a:rect l="l" t="t" r="r" b="b"/>
            <a:pathLst>
              <a:path w="4123914" h="4114800">
                <a:moveTo>
                  <a:pt x="0" y="0"/>
                </a:moveTo>
                <a:lnTo>
                  <a:pt x="4123914" y="0"/>
                </a:lnTo>
                <a:lnTo>
                  <a:pt x="412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600201" y="156802"/>
            <a:ext cx="14943946" cy="953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Data structure affects data transformation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0953" y="1794987"/>
            <a:ext cx="17967047" cy="166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Structured data can be searched, sorted, graphed, compares and analysed very quickly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4149568"/>
            <a:ext cx="18288000" cy="166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Unstructured data needs transformation before we can do anything meaningful with it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373442" y="6172200"/>
            <a:ext cx="4995205" cy="4114800"/>
          </a:xfrm>
          <a:custGeom>
            <a:avLst/>
            <a:gdLst/>
            <a:ahLst/>
            <a:cxnLst/>
            <a:rect l="l" t="t" r="r" b="b"/>
            <a:pathLst>
              <a:path w="4995205" h="4114800">
                <a:moveTo>
                  <a:pt x="0" y="0"/>
                </a:moveTo>
                <a:lnTo>
                  <a:pt x="4995205" y="0"/>
                </a:lnTo>
                <a:lnTo>
                  <a:pt x="49952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20953" y="156802"/>
            <a:ext cx="17967047" cy="194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Data category and data structure together affect suitability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0953" y="2577075"/>
            <a:ext cx="17967047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The type and structure of data determine how suitable it is for what we need to do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0477" y="4596663"/>
            <a:ext cx="18288000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Unstructured data needs transformation before we can do anything meaningful with it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7696200" y="404918"/>
            <a:ext cx="2769096" cy="12268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Recap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65600" y="2000041"/>
            <a:ext cx="1035680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the definition of information?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73627" y="3528908"/>
            <a:ext cx="1518493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are the 3 stages of turning data into information?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057775"/>
            <a:ext cx="17732188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is data used in threat and opportunity analysis by organisations?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11218" y="7026865"/>
            <a:ext cx="680427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qualitative data?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01817" y="7972465"/>
            <a:ext cx="7223075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is quantitative data?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5172543" y="5685556"/>
            <a:ext cx="2859786" cy="4114800"/>
          </a:xfrm>
          <a:custGeom>
            <a:avLst/>
            <a:gdLst/>
            <a:ahLst/>
            <a:cxnLst/>
            <a:rect l="l" t="t" r="r" b="b"/>
            <a:pathLst>
              <a:path w="2859786" h="4114800">
                <a:moveTo>
                  <a:pt x="0" y="0"/>
                </a:moveTo>
                <a:lnTo>
                  <a:pt x="2859786" y="0"/>
                </a:lnTo>
                <a:lnTo>
                  <a:pt x="28597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905001" y="156802"/>
            <a:ext cx="14210670" cy="953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Suitability of structured vs unstructured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782334" y="1815363"/>
            <a:ext cx="9044285" cy="752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Detecting a spike in server logins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971800" y="2966167"/>
            <a:ext cx="12230732" cy="752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Understanding why a user experienced lag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03535" y="4118692"/>
            <a:ext cx="16380321" cy="752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Comparing the number of Console vs PC gamers in the class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26697" y="5271218"/>
            <a:ext cx="12345847" cy="752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Spotting a temperature anomaly on a CPU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37134" y="6423743"/>
            <a:ext cx="9350127" cy="752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Reading a detailed incident report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4365866" y="5982173"/>
            <a:ext cx="2893434" cy="3555680"/>
          </a:xfrm>
          <a:custGeom>
            <a:avLst/>
            <a:gdLst/>
            <a:ahLst/>
            <a:cxnLst/>
            <a:rect l="l" t="t" r="r" b="b"/>
            <a:pathLst>
              <a:path w="2893434" h="3555680">
                <a:moveTo>
                  <a:pt x="0" y="0"/>
                </a:moveTo>
                <a:lnTo>
                  <a:pt x="2893434" y="0"/>
                </a:lnTo>
                <a:lnTo>
                  <a:pt x="2893434" y="3555680"/>
                </a:lnTo>
                <a:lnTo>
                  <a:pt x="0" y="35556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20953" y="156802"/>
            <a:ext cx="17967047" cy="194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To summarise, data category influences how data is structured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8200" y="2868791"/>
            <a:ext cx="16534845" cy="953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Structure influences how easy it is to transform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0953" y="4593452"/>
            <a:ext cx="17967047" cy="194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And all of that affects how suitable it is for different IT Tasks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114800" y="156802"/>
            <a:ext cx="9763165" cy="953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For your own results write: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02917" y="1662339"/>
            <a:ext cx="13688913" cy="752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What type of data was easiest to analyse and why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88604" y="2719260"/>
            <a:ext cx="14117538" cy="752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Which type of data was hardest to analyse and why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6747" y="3789871"/>
            <a:ext cx="17881253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How could you transform the harder data to make it more usable?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0953" y="5584580"/>
            <a:ext cx="17967047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Which data type was most suitable for identifying patterns in your respondents?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6747" y="7365756"/>
            <a:ext cx="17881253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Which data type was most useful for understanding why those patterns exist?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6047245" y="8285653"/>
            <a:ext cx="2343729" cy="1945295"/>
          </a:xfrm>
          <a:custGeom>
            <a:avLst/>
            <a:gdLst/>
            <a:ahLst/>
            <a:cxnLst/>
            <a:rect l="l" t="t" r="r" b="b"/>
            <a:pathLst>
              <a:path w="2343729" h="1945295">
                <a:moveTo>
                  <a:pt x="0" y="0"/>
                </a:moveTo>
                <a:lnTo>
                  <a:pt x="2343729" y="0"/>
                </a:lnTo>
                <a:lnTo>
                  <a:pt x="2343729" y="1945294"/>
                </a:lnTo>
                <a:lnTo>
                  <a:pt x="0" y="19452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831010" y="404918"/>
            <a:ext cx="8625979" cy="2503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Learning Objectives</a:t>
            </a:r>
          </a:p>
          <a:p>
            <a:pPr algn="ctr">
              <a:lnSpc>
                <a:spcPts val="10079"/>
              </a:lnSpc>
            </a:pPr>
            <a:endParaRPr lang="en-US" sz="71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0" y="1770881"/>
            <a:ext cx="17732188" cy="1393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-Define quantitative and qualitative data and explain why categorisation matters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2471" y="3499881"/>
            <a:ext cx="16206639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-Define structured and unstructured data and explain the meaning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28210" y="4779406"/>
            <a:ext cx="18288000" cy="1393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-Describe discrete, continuous and categorical representations of quantitative data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4188" y="6737550"/>
            <a:ext cx="16755070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-Explain the properties of qualitative data and how it can be codified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361387" y="6473416"/>
            <a:ext cx="3565226" cy="3680234"/>
          </a:xfrm>
          <a:custGeom>
            <a:avLst/>
            <a:gdLst/>
            <a:ahLst/>
            <a:cxnLst/>
            <a:rect l="l" t="t" r="r" b="b"/>
            <a:pathLst>
              <a:path w="3565226" h="3680234">
                <a:moveTo>
                  <a:pt x="0" y="0"/>
                </a:moveTo>
                <a:lnTo>
                  <a:pt x="3565226" y="0"/>
                </a:lnTo>
                <a:lnTo>
                  <a:pt x="3565226" y="3680234"/>
                </a:lnTo>
                <a:lnTo>
                  <a:pt x="0" y="36802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6012755" y="404918"/>
            <a:ext cx="6262489" cy="1226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Flipped Study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453866"/>
            <a:ext cx="18288000" cy="3124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Research the definition of common data formats and explain their purpose and when each is used:</a:t>
            </a:r>
          </a:p>
          <a:p>
            <a:pPr algn="ctr">
              <a:lnSpc>
                <a:spcPts val="6299"/>
              </a:lnSpc>
              <a:spcBef>
                <a:spcPct val="0"/>
              </a:spcBef>
            </a:pPr>
            <a:endParaRPr lang="en-US" sz="44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 • JSON • Text file • CSV • UTF-8 • ASCII • XML.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6047245" y="8285653"/>
            <a:ext cx="2343729" cy="1945295"/>
          </a:xfrm>
          <a:custGeom>
            <a:avLst/>
            <a:gdLst/>
            <a:ahLst/>
            <a:cxnLst/>
            <a:rect l="l" t="t" r="r" b="b"/>
            <a:pathLst>
              <a:path w="2343729" h="1945295">
                <a:moveTo>
                  <a:pt x="0" y="0"/>
                </a:moveTo>
                <a:lnTo>
                  <a:pt x="2343729" y="0"/>
                </a:lnTo>
                <a:lnTo>
                  <a:pt x="2343729" y="1945294"/>
                </a:lnTo>
                <a:lnTo>
                  <a:pt x="0" y="19452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831010" y="404918"/>
            <a:ext cx="8625979" cy="2503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9"/>
              </a:lnSpc>
            </a:pPr>
            <a:r>
              <a:rPr lang="en-US" sz="71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Learning Objectives</a:t>
            </a:r>
          </a:p>
          <a:p>
            <a:pPr algn="ctr">
              <a:lnSpc>
                <a:spcPts val="10079"/>
              </a:lnSpc>
            </a:pPr>
            <a:endParaRPr lang="en-US" sz="7199">
              <a:solidFill>
                <a:srgbClr val="000C7D"/>
              </a:solidFill>
              <a:latin typeface="ADLaM Display"/>
              <a:ea typeface="ADLaM Display"/>
              <a:cs typeface="ADLaM Display"/>
              <a:sym typeface="ADLaM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0" y="1770881"/>
            <a:ext cx="17732188" cy="1393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-Define quantitative and qualitative data and explain why categorisation matters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2471" y="3499881"/>
            <a:ext cx="16206639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-Define structured and unstructured data and explain the meaning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28210" y="4779406"/>
            <a:ext cx="18288000" cy="1393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-Describe discrete, continuous and categorical representations of quantitative data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4188" y="6737550"/>
            <a:ext cx="16755070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-Explain the properties of qualitative data and how it can be codified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29216" y="838200"/>
            <a:ext cx="18258784" cy="7023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Today we’re starting by understanding the two main types of data we work with in the IT Industry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7210044" y="4216914"/>
            <a:ext cx="3867912" cy="4114800"/>
          </a:xfrm>
          <a:custGeom>
            <a:avLst/>
            <a:gdLst/>
            <a:ahLst/>
            <a:cxnLst/>
            <a:rect l="l" t="t" r="r" b="b"/>
            <a:pathLst>
              <a:path w="3867912" h="4114800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0" y="177188"/>
            <a:ext cx="18258784" cy="3479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These are quantitative data and qualitative data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4329902" y="5309921"/>
            <a:ext cx="3958098" cy="4841710"/>
          </a:xfrm>
          <a:custGeom>
            <a:avLst/>
            <a:gdLst/>
            <a:ahLst/>
            <a:cxnLst/>
            <a:rect l="l" t="t" r="r" b="b"/>
            <a:pathLst>
              <a:path w="3958098" h="4841710">
                <a:moveTo>
                  <a:pt x="0" y="0"/>
                </a:moveTo>
                <a:lnTo>
                  <a:pt x="3958098" y="0"/>
                </a:lnTo>
                <a:lnTo>
                  <a:pt x="3958098" y="4841710"/>
                </a:lnTo>
                <a:lnTo>
                  <a:pt x="0" y="4841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066801" y="177188"/>
            <a:ext cx="15732078" cy="1708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Why </a:t>
            </a:r>
            <a:r>
              <a:rPr lang="en-US" sz="9999" dirty="0" err="1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organise</a:t>
            </a:r>
            <a:r>
              <a:rPr lang="en-US" sz="9999" dirty="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 data at all?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71431" y="2727155"/>
            <a:ext cx="6345138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Store it more efficently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05327" y="3804972"/>
            <a:ext cx="567734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Search it more easily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10610" y="4881296"/>
            <a:ext cx="566678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Analyse it accurately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72421" y="5782843"/>
            <a:ext cx="10753725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Make better decisions during incidents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696" y="7455489"/>
            <a:ext cx="2577001" cy="2577001"/>
          </a:xfrm>
          <a:custGeom>
            <a:avLst/>
            <a:gdLst/>
            <a:ahLst/>
            <a:cxnLst/>
            <a:rect l="l" t="t" r="r" b="b"/>
            <a:pathLst>
              <a:path w="2577001" h="2577001">
                <a:moveTo>
                  <a:pt x="0" y="0"/>
                </a:moveTo>
                <a:lnTo>
                  <a:pt x="2577001" y="0"/>
                </a:lnTo>
                <a:lnTo>
                  <a:pt x="2577001" y="2577001"/>
                </a:lnTo>
                <a:lnTo>
                  <a:pt x="0" y="2577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6533304" y="5943600"/>
            <a:ext cx="5192177" cy="4114800"/>
          </a:xfrm>
          <a:custGeom>
            <a:avLst/>
            <a:gdLst/>
            <a:ahLst/>
            <a:cxnLst/>
            <a:rect l="l" t="t" r="r" b="b"/>
            <a:pathLst>
              <a:path w="5192177" h="4114800">
                <a:moveTo>
                  <a:pt x="0" y="0"/>
                </a:moveTo>
                <a:lnTo>
                  <a:pt x="5192176" y="0"/>
                </a:lnTo>
                <a:lnTo>
                  <a:pt x="51921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3531818" y="177188"/>
            <a:ext cx="11195149" cy="170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Quantitative Data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67" y="2220238"/>
            <a:ext cx="18277433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Quantitative data is numerical. It’s the kind of data you can measure, count, or use in calculations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4371975"/>
            <a:ext cx="17664102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C7D"/>
                </a:solidFill>
                <a:latin typeface="ADLaM Display"/>
                <a:ea typeface="ADLaM Display"/>
                <a:cs typeface="ADLaM Display"/>
                <a:sym typeface="ADLaM Display"/>
              </a:rPr>
              <a:t>This type of data is essential in IT because computers are very good at working with numbers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F3D0F35BECBD4DAAC17028F29E0D2F" ma:contentTypeVersion="3" ma:contentTypeDescription="Create a new document." ma:contentTypeScope="" ma:versionID="d74a595f8593d6f539211a7bbc50a54b">
  <xsd:schema xmlns:xsd="http://www.w3.org/2001/XMLSchema" xmlns:xs="http://www.w3.org/2001/XMLSchema" xmlns:p="http://schemas.microsoft.com/office/2006/metadata/properties" xmlns:ns2="bc2fa7dd-ef05-4ab0-a50a-4e0e11717674" targetNamespace="http://schemas.microsoft.com/office/2006/metadata/properties" ma:root="true" ma:fieldsID="81cf2bf3f1c9d7773c4c3d089de2172d" ns2:_="">
    <xsd:import namespace="bc2fa7dd-ef05-4ab0-a50a-4e0e117176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2fa7dd-ef05-4ab0-a50a-4e0e117176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9FE6418-2BD8-467F-93D4-B4BEDD5DA808}"/>
</file>

<file path=customXml/itemProps2.xml><?xml version="1.0" encoding="utf-8"?>
<ds:datastoreItem xmlns:ds="http://schemas.openxmlformats.org/officeDocument/2006/customXml" ds:itemID="{56317AE5-6544-489E-9C7A-9C1B84BAE3C6}"/>
</file>

<file path=customXml/itemProps3.xml><?xml version="1.0" encoding="utf-8"?>
<ds:datastoreItem xmlns:ds="http://schemas.openxmlformats.org/officeDocument/2006/customXml" ds:itemID="{98C39470-D605-466A-9F1E-602971438702}"/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1934</Words>
  <Application>Microsoft Office PowerPoint</Application>
  <PresentationFormat>Custom</PresentationFormat>
  <Paragraphs>351</Paragraphs>
  <Slides>44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ADLaM Display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Lesson 3</dc:title>
  <cp:lastModifiedBy>Bobbie Brandybuck</cp:lastModifiedBy>
  <cp:revision>2</cp:revision>
  <dcterms:created xsi:type="dcterms:W3CDTF">2006-08-16T00:00:00Z</dcterms:created>
  <dcterms:modified xsi:type="dcterms:W3CDTF">2025-11-19T06:36:54Z</dcterms:modified>
  <dc:identifier>DAG321GaGBY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0x01010033F3D0F35BECBD4DAAC17028F29E0D2F</vt:lpwstr>
  </property>
</Properties>
</file>

<file path=docProps/thumbnail.jpeg>
</file>